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2.jpg" ContentType="image/jpg"/>
  <Override PartName="/ppt/media/image64.jpg" ContentType="image/jpg"/>
  <Override PartName="/ppt/media/image65.jpg" ContentType="image/jpg"/>
  <Override PartName="/ppt/media/image66.jpg" ContentType="image/jpg"/>
  <Override PartName="/ppt/media/image67.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2" r:id="rId5"/>
    <p:sldMasterId id="2147483783" r:id="rId6"/>
    <p:sldMasterId id="2147483809" r:id="rId7"/>
  </p:sldMasterIdLst>
  <p:notesMasterIdLst>
    <p:notesMasterId r:id="rId53"/>
  </p:notesMasterIdLst>
  <p:sldIdLst>
    <p:sldId id="2076137761" r:id="rId8"/>
    <p:sldId id="2076137762" r:id="rId9"/>
    <p:sldId id="259" r:id="rId10"/>
    <p:sldId id="2076136817" r:id="rId11"/>
    <p:sldId id="2433" r:id="rId12"/>
    <p:sldId id="1551" r:id="rId13"/>
    <p:sldId id="262" r:id="rId14"/>
    <p:sldId id="2076137779" r:id="rId15"/>
    <p:sldId id="2076137780" r:id="rId16"/>
    <p:sldId id="1761" r:id="rId17"/>
    <p:sldId id="1762" r:id="rId18"/>
    <p:sldId id="1763" r:id="rId19"/>
    <p:sldId id="1780" r:id="rId20"/>
    <p:sldId id="1764" r:id="rId21"/>
    <p:sldId id="1562" r:id="rId22"/>
    <p:sldId id="1563" r:id="rId23"/>
    <p:sldId id="1565" r:id="rId24"/>
    <p:sldId id="2414" r:id="rId25"/>
    <p:sldId id="1566" r:id="rId26"/>
    <p:sldId id="1572" r:id="rId27"/>
    <p:sldId id="1573" r:id="rId28"/>
    <p:sldId id="2415" r:id="rId29"/>
    <p:sldId id="1765" r:id="rId30"/>
    <p:sldId id="1766" r:id="rId31"/>
    <p:sldId id="1767" r:id="rId32"/>
    <p:sldId id="1768" r:id="rId33"/>
    <p:sldId id="1769" r:id="rId34"/>
    <p:sldId id="1770" r:id="rId35"/>
    <p:sldId id="1771" r:id="rId36"/>
    <p:sldId id="1772" r:id="rId37"/>
    <p:sldId id="1773" r:id="rId38"/>
    <p:sldId id="1774" r:id="rId39"/>
    <p:sldId id="2416" r:id="rId40"/>
    <p:sldId id="1775" r:id="rId41"/>
    <p:sldId id="1776" r:id="rId42"/>
    <p:sldId id="1777" r:id="rId43"/>
    <p:sldId id="2417" r:id="rId44"/>
    <p:sldId id="2418" r:id="rId45"/>
    <p:sldId id="2419" r:id="rId46"/>
    <p:sldId id="2420" r:id="rId47"/>
    <p:sldId id="2076137768" r:id="rId48"/>
    <p:sldId id="2076137531" r:id="rId49"/>
    <p:sldId id="264" r:id="rId50"/>
    <p:sldId id="263" r:id="rId51"/>
    <p:sldId id="207613777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382"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11/05/2020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41</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279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56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4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emf"/><Relationship Id="rId1" Type="http://schemas.openxmlformats.org/officeDocument/2006/relationships/slideMaster" Target="../slideMasters/slideMaster6.xml"/><Relationship Id="rId5" Type="http://schemas.openxmlformats.org/officeDocument/2006/relationships/image" Target="../media/image34.png"/><Relationship Id="rId4" Type="http://schemas.openxmlformats.org/officeDocument/2006/relationships/image" Target="../media/image33.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7.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40.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379438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11-05-2020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971890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11-05-2020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954441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11-05-2020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2481067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99086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1912121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5903615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51348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9253623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4226047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5262346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409187626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8148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807390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682654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22208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73262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52903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5800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1813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900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18513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500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7333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96848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48464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35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52999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6309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1932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36385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2552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47880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57840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58567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28900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9002738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3248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740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874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5/11/2020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4924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5224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236592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539891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539745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74154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781142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52364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377004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5/11/2020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5/11/2020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5/11/2020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11/05/2020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112696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375864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4839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6.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image" Target="../media/image9.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9.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theme" Target="../theme/theme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6.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image" Target="../media/image31.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3.xml"/><Relationship Id="rId7" Type="http://schemas.openxmlformats.org/officeDocument/2006/relationships/theme" Target="../theme/theme7.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11/05/2020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11-05-2020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2970357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9" r:id="rId16"/>
    <p:sldLayoutId id="2147483780" r:id="rId17"/>
    <p:sldLayoutId id="2147483781" r:id="rId18"/>
    <p:sldLayoutId id="214748378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498610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5/11/2020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769549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98.xml"/><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97.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7.xml"/><Relationship Id="rId5" Type="http://schemas.openxmlformats.org/officeDocument/2006/relationships/image" Target="../media/image85.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7.xml"/><Relationship Id="rId5" Type="http://schemas.openxmlformats.org/officeDocument/2006/relationships/image" Target="../media/image82.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7.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7.xml"/><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7.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7.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1.png"/><Relationship Id="rId18" Type="http://schemas.openxmlformats.org/officeDocument/2006/relationships/hyperlink" Target="https://github.com/jenkinsns" TargetMode="External"/><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hyperlink" Target="https://www.linkedin.com/in/jenkinsns/" TargetMode="External"/><Relationship Id="rId17" Type="http://schemas.openxmlformats.org/officeDocument/2006/relationships/image" Target="../media/image113.png"/><Relationship Id="rId2" Type="http://schemas.openxmlformats.org/officeDocument/2006/relationships/image" Target="../media/image102.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0.jpg"/><Relationship Id="rId5" Type="http://schemas.openxmlformats.org/officeDocument/2006/relationships/image" Target="../media/image105.png"/><Relationship Id="rId15" Type="http://schemas.openxmlformats.org/officeDocument/2006/relationships/image" Target="../media/image112.png"/><Relationship Id="rId10" Type="http://schemas.openxmlformats.org/officeDocument/2006/relationships/image" Target="../media/image109.png"/><Relationship Id="rId19" Type="http://schemas.openxmlformats.org/officeDocument/2006/relationships/hyperlink" Target="https://www.facebook.com/spfxinfo/" TargetMode="External"/><Relationship Id="rId4" Type="http://schemas.openxmlformats.org/officeDocument/2006/relationships/image" Target="../media/image104.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144.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41.xml"/><Relationship Id="rId4" Type="http://schemas.openxmlformats.org/officeDocument/2006/relationships/hyperlink" Target="https://flow.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64.jpg"/><Relationship Id="rId1" Type="http://schemas.openxmlformats.org/officeDocument/2006/relationships/slideLayout" Target="../slideLayouts/slideLayout14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 </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gradFill>
                <a:gsLst>
                  <a:gs pos="0">
                    <a:srgbClr val="505050"/>
                  </a:gs>
                  <a:gs pos="100000">
                    <a:srgbClr val="505050"/>
                  </a:gs>
                </a:gsLst>
                <a:lin ang="5400000" scaled="1"/>
              </a:gradFill>
              <a:effectLst/>
              <a:uLnTx/>
              <a:uFillTx/>
              <a:latin typeface="Calibri"/>
              <a:ea typeface="+mn-ea"/>
              <a:cs typeface="+mn-cs"/>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Scheduled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Automated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Business process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Instant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a:bodyPr>
          <a:lstStyle/>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1+ steps that run after the trigger</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Connect to cloud service or on-prem via the on-prem data gateway</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Directly connect to HTTP endpoints if there’s no out-of-box connector</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Some actions may not even use connections – just manipulate data locally</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395673" cy="4136517"/>
          </a:xfrm>
        </p:spPr>
        <p:txBody>
          <a:bodyPr>
            <a:normAutofit/>
          </a:bodyPr>
          <a:lstStyle/>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Data ‘flows’ from each step and is available for all later steps</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Use      Add Dynamic Content to select outputs from previous steps</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Input types are matched to output types to show a subset of outputs by default</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2</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string field would see:</a:t>
              </a: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1</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2167895" y="2560501"/>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Data types and expressions</a:t>
            </a:r>
          </a:p>
        </p:txBody>
      </p:sp>
    </p:spTree>
    <p:extLst>
      <p:ext uri="{BB962C8B-B14F-4D97-AF65-F5344CB8AC3E}">
        <p14:creationId xmlns:p14="http://schemas.microsoft.com/office/powerpoint/2010/main" val="333663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buFont typeface="Wingdings" panose="05000000000000000000" pitchFamily="2" charset="2"/>
              <a:buChar char="ü"/>
            </a:pPr>
            <a:r>
              <a:rPr lang="en-US" sz="2650" dirty="0"/>
              <a:t>Convert types</a:t>
            </a:r>
          </a:p>
          <a:p>
            <a:pPr>
              <a:lnSpc>
                <a:spcPct val="100000"/>
              </a:lnSpc>
              <a:buFont typeface="Wingdings" panose="05000000000000000000" pitchFamily="2" charset="2"/>
              <a:buChar char="ü"/>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buFont typeface="Wingdings" panose="05000000000000000000" pitchFamily="2" charset="2"/>
              <a:buChar char="ü"/>
            </a:pPr>
            <a:r>
              <a:rPr lang="en-US" sz="2650" dirty="0"/>
              <a:t>Generate data like the current </a:t>
            </a:r>
            <a:br>
              <a:rPr lang="en-US" sz="2650" dirty="0"/>
            </a:br>
            <a:r>
              <a:rPr lang="en-US" sz="2650" dirty="0"/>
              <a:t>time, a GUID or a random number</a:t>
            </a:r>
          </a:p>
          <a:p>
            <a:pPr>
              <a:lnSpc>
                <a:spcPct val="100000"/>
              </a:lnSpc>
              <a:buFont typeface="Wingdings" panose="05000000000000000000" pitchFamily="2" charset="2"/>
              <a:buChar char="ü"/>
            </a:pPr>
            <a:r>
              <a:rPr lang="en-US" sz="2650" dirty="0"/>
              <a:t>Handling optional values</a:t>
            </a:r>
          </a:p>
          <a:p>
            <a:pPr>
              <a:lnSpc>
                <a:spcPct val="100000"/>
              </a:lnSpc>
              <a:buFont typeface="Wingdings" panose="05000000000000000000" pitchFamily="2" charset="2"/>
              <a:buChar char="ü"/>
            </a:pPr>
            <a:r>
              <a:rPr lang="en-US" sz="2650" dirty="0"/>
              <a:t>“If” conditional statements / control flow</a:t>
            </a:r>
          </a:p>
          <a:p>
            <a:pPr>
              <a:lnSpc>
                <a:spcPct val="100000"/>
              </a:lnSpc>
              <a:buFont typeface="Wingdings" panose="05000000000000000000" pitchFamily="2" charset="2"/>
              <a:buChar char="ü"/>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C5A67"/>
                    </a:gs>
                    <a:gs pos="30000">
                      <a:srgbClr val="4C5A67"/>
                    </a:gs>
                  </a:gsLst>
                  <a:lin ang="5400000" scaled="0"/>
                </a:gradFill>
                <a:effectLst/>
                <a:uLnTx/>
                <a:uFillTx/>
                <a:latin typeface="Calibri" panose="020F0502020204030204"/>
                <a:ea typeface="+mn-ea"/>
                <a:cs typeface="+mn-cs"/>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2745"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replace(body('</a:t>
            </a:r>
            <a:r>
              <a:rPr kumimoji="0" lang="en-US" sz="18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1" u="none" strike="noStrike" kern="1200" cap="none" spc="0" normalizeH="0" baseline="0" noProof="0" dirty="0" err="1">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rPr>
                <a:t>fx</a:t>
              </a:r>
              <a:endParaRPr kumimoji="0" lang="en-US" sz="1961" b="1" i="1" u="none" strike="noStrike" kern="1200" cap="none" spc="0" normalizeH="0" baseline="0" noProof="0" dirty="0">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How to create expressions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Tx/>
              <a:buAutoNum type="arabicPeriod"/>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 name: </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2"/>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3"/>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 single quotes around static text</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4"/>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Include expressions in other expressions</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3529"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Anatomy of an expression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Other expressions</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pPr>
              <a:buFont typeface="Wingdings" panose="05000000000000000000" pitchFamily="2" charset="2"/>
              <a:buChar char="ü"/>
            </a:pPr>
            <a:r>
              <a:rPr lang="en-US" dirty="0"/>
              <a:t>Normal – 'Example string'</a:t>
            </a:r>
          </a:p>
          <a:p>
            <a:pPr>
              <a:buFont typeface="Wingdings" panose="05000000000000000000" pitchFamily="2" charset="2"/>
              <a:buChar char="ü"/>
            </a:pPr>
            <a:r>
              <a:rPr lang="en-US" dirty="0"/>
              <a:t>Email, URL, phone number, </a:t>
            </a:r>
            <a:r>
              <a:rPr lang="en-US" dirty="0" err="1"/>
              <a:t>etc</a:t>
            </a:r>
            <a:r>
              <a:rPr lang="en-US" dirty="0"/>
              <a:t>…</a:t>
            </a:r>
          </a:p>
          <a:p>
            <a:pPr>
              <a:buFont typeface="Wingdings" panose="05000000000000000000" pitchFamily="2" charset="2"/>
              <a:buChar char="ü"/>
            </a:pPr>
            <a:r>
              <a:rPr lang="en-US" dirty="0"/>
              <a:t>Base64</a:t>
            </a:r>
          </a:p>
          <a:p>
            <a:pPr>
              <a:buFont typeface="Wingdings" panose="05000000000000000000" pitchFamily="2" charset="2"/>
              <a:buChar char="ü"/>
            </a:pPr>
            <a:r>
              <a:rPr lang="en-US" dirty="0"/>
              <a:t>Binary content</a:t>
            </a:r>
          </a:p>
          <a:p>
            <a:pPr>
              <a:buFont typeface="Wingdings" panose="05000000000000000000" pitchFamily="2" charset="2"/>
              <a:buChar char="ü"/>
            </a:pPr>
            <a:r>
              <a:rPr lang="en-US" dirty="0"/>
              <a:t>Data URI</a:t>
            </a:r>
          </a:p>
          <a:p>
            <a:pPr>
              <a:buFont typeface="Wingdings" panose="05000000000000000000" pitchFamily="2" charset="2"/>
              <a:buChar char="ü"/>
            </a:pPr>
            <a:r>
              <a:rPr lang="en-US" dirty="0"/>
              <a:t>URI component</a:t>
            </a:r>
          </a:p>
          <a:p>
            <a:endParaRPr lang="en-US" dirty="0"/>
          </a:p>
          <a:p>
            <a:pPr marL="0" indent="0">
              <a:buNone/>
            </a:pPr>
            <a:r>
              <a:rPr lang="en-US" sz="1800"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pPr>
              <a:buFont typeface="Wingdings" panose="05000000000000000000" pitchFamily="2" charset="2"/>
              <a:buChar char="ü"/>
            </a:pPr>
            <a:r>
              <a:rPr lang="en-US" dirty="0"/>
              <a:t>Floating-point number – 9.0</a:t>
            </a:r>
          </a:p>
          <a:p>
            <a:pPr>
              <a:buFont typeface="Wingdings" panose="05000000000000000000" pitchFamily="2" charset="2"/>
              <a:buChar char="ü"/>
            </a:pPr>
            <a:r>
              <a:rPr lang="en-US" dirty="0"/>
              <a:t>Integer number – 137</a:t>
            </a:r>
          </a:p>
          <a:p>
            <a:pPr>
              <a:buFont typeface="Wingdings" panose="05000000000000000000" pitchFamily="2" charset="2"/>
              <a:buChar char="ü"/>
            </a:pPr>
            <a:r>
              <a:rPr lang="en-US" dirty="0"/>
              <a:t>Boolean – true or false</a:t>
            </a:r>
          </a:p>
          <a:p>
            <a:pPr>
              <a:buFont typeface="Wingdings" panose="05000000000000000000" pitchFamily="2" charset="2"/>
              <a:buChar char="ü"/>
            </a:pPr>
            <a:r>
              <a:rPr lang="en-US" dirty="0"/>
              <a:t>Array – a list of items</a:t>
            </a:r>
          </a:p>
          <a:p>
            <a:pPr>
              <a:buFont typeface="Wingdings" panose="05000000000000000000" pitchFamily="2" charset="2"/>
              <a:buChar char="ü"/>
            </a:pPr>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buFont typeface="Wingdings" panose="05000000000000000000" pitchFamily="2" charset="2"/>
              <a:buChar char="ü"/>
            </a:pPr>
            <a:r>
              <a:rPr lang="en-US" dirty="0"/>
              <a:t>Some conversion is automatic (i.e. integer input into string field)</a:t>
            </a:r>
          </a:p>
          <a:p>
            <a:pPr>
              <a:lnSpc>
                <a:spcPct val="120000"/>
              </a:lnSpc>
              <a:buFont typeface="Wingdings" panose="05000000000000000000" pitchFamily="2" charset="2"/>
              <a:buChar char="ü"/>
            </a:pPr>
            <a:r>
              <a:rPr lang="en-US" dirty="0"/>
              <a:t>In some cases, a conversion expression is automatically added by the UI</a:t>
            </a:r>
          </a:p>
          <a:p>
            <a:pPr>
              <a:lnSpc>
                <a:spcPct val="120000"/>
              </a:lnSpc>
              <a:buFont typeface="Wingdings" panose="05000000000000000000" pitchFamily="2" charset="2"/>
              <a:buChar char="ü"/>
            </a:pPr>
            <a:r>
              <a:rPr lang="en-US" dirty="0"/>
              <a:t>Other conversions you’ll need to author an expression for directly</a:t>
            </a:r>
          </a:p>
          <a:p>
            <a:pPr lvl="1">
              <a:lnSpc>
                <a:spcPct val="120000"/>
              </a:lnSpc>
              <a:buFont typeface="Wingdings" panose="05000000000000000000" pitchFamily="2" charset="2"/>
              <a:buChar char="§"/>
            </a:pPr>
            <a:r>
              <a:rPr lang="en-US" dirty="0"/>
              <a:t>The expression is named for the destination type</a:t>
            </a:r>
          </a:p>
          <a:p>
            <a:pPr lvl="1">
              <a:lnSpc>
                <a:spcPct val="120000"/>
              </a:lnSpc>
              <a:buFont typeface="Wingdings" panose="05000000000000000000" pitchFamily="2" charset="2"/>
              <a:buChar char="§"/>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3960EB35-443B-4F1C-9305-D7C6D043109E}"/>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32781A77-67CE-4671-8F91-E72313FB496C}"/>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234BEEB5-AC5C-4791-B6AF-52102FDCE766}"/>
                </a:ext>
              </a:extLst>
            </p:cNvPr>
            <p:cNvSpPr txBox="1"/>
            <p:nvPr/>
          </p:nvSpPr>
          <p:spPr>
            <a:xfrm>
              <a:off x="4219" y="30101"/>
              <a:ext cx="2537287" cy="720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4008BEDC-2F60-4058-AE60-EB81AD374EF6}"/>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3B5FE1A5-20EF-46A7-9790-56C94B653543}"/>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9DE5EA47-1AD3-42E6-A631-A08957E51A12}"/>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92FCA411-9BA7-4968-B6C9-F224E41D913B}"/>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FFA4B19-4852-40AD-B50B-0E76E28C687C}"/>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17ED30E7-B8EA-4F56-AF2D-8A859E5CE900}"/>
                </a:ext>
              </a:extLst>
            </p:cNvPr>
            <p:cNvSpPr txBox="1"/>
            <p:nvPr/>
          </p:nvSpPr>
          <p:spPr>
            <a:xfrm>
              <a:off x="2896726"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40407635-7230-48B5-A8C4-57A64A00A7A4}"/>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ECFE6A7D-1592-436E-B6BB-2BCFEBF75683}"/>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3C4EBB8B-F8B7-4203-BD83-4A845500508F}"/>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Building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F614E6CA-926F-4277-B925-B991FE9C8F04}"/>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884FD3B1-8FD7-4246-8494-02CC7C5B6744}"/>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CA8EA123-A25F-4F7B-88C7-C60A2FC3F72D}"/>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7E5D4BFC-9981-4927-A00B-00CAC47488D0}"/>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1FD1BF9D-E432-4E59-8740-768479890586}"/>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AB4DA87-5F71-42DB-890E-4C10668D376D}"/>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AA6F05F-20FB-4DBD-906F-443DE09BAB0D}"/>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98AC871A-F92E-4980-82F9-1E2166DF565C}"/>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E2A2BBD8-4F59-4088-B01F-4123B89B564F}"/>
                </a:ext>
              </a:extLst>
            </p:cNvPr>
            <p:cNvSpPr txBox="1"/>
            <p:nvPr/>
          </p:nvSpPr>
          <p:spPr>
            <a:xfrm>
              <a:off x="8681741"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CA128F19-C831-400A-913A-081AC97C2283}"/>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C2E3C588-B5EF-40CD-A155-0938AAD9F42E}"/>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ECD16C9D-3BE3-4E1E-AA2B-49A56EFFBAD9}"/>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normAutofit/>
          </a:bodyPr>
          <a:lstStyle/>
          <a:p>
            <a:pPr>
              <a:spcBef>
                <a:spcPts val="1176"/>
              </a:spcBef>
              <a:buFont typeface="Wingdings" panose="05000000000000000000" pitchFamily="2" charset="2"/>
              <a:buChar char="ü"/>
            </a:pPr>
            <a:r>
              <a:rPr lang="en-US" dirty="0">
                <a:latin typeface="+mn-lt"/>
              </a:rPr>
              <a:t>Why use the </a:t>
            </a:r>
            <a:r>
              <a:rPr lang="en-US" dirty="0">
                <a:latin typeface="Consolas" panose="020B0609020204030204" pitchFamily="49" charset="0"/>
              </a:rPr>
              <a:t>if()</a:t>
            </a:r>
            <a:r>
              <a:rPr lang="en-US" dirty="0">
                <a:latin typeface="+mn-lt"/>
              </a:rPr>
              <a:t> expression if you can use a condition?</a:t>
            </a:r>
          </a:p>
          <a:p>
            <a:pPr>
              <a:spcBef>
                <a:spcPts val="1176"/>
              </a:spcBef>
              <a:buFont typeface="Wingdings" panose="05000000000000000000" pitchFamily="2" charset="2"/>
              <a:buChar char="ü"/>
            </a:pPr>
            <a:r>
              <a:rPr lang="en-US"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Caution:</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buFont typeface="Wingdings" panose="05000000000000000000" pitchFamily="2" charset="2"/>
              <a:buChar char="ü"/>
            </a:pPr>
            <a:r>
              <a:rPr lang="en-US" dirty="0"/>
              <a:t>Caution: trying to use a property that’s not set – aka “null” --  will cause the flow to fail</a:t>
            </a:r>
          </a:p>
          <a:p>
            <a:pPr>
              <a:lnSpc>
                <a:spcPct val="100000"/>
              </a:lnSpc>
              <a:buFont typeface="Wingdings" panose="05000000000000000000" pitchFamily="2" charset="2"/>
              <a:buChar char="ü"/>
            </a:pPr>
            <a:r>
              <a:rPr lang="en-US" dirty="0"/>
              <a:t>Two steps to handle:</a:t>
            </a:r>
          </a:p>
          <a:p>
            <a:pPr lvl="1">
              <a:lnSpc>
                <a:spcPct val="100000"/>
              </a:lnSpc>
              <a:buFont typeface="Wingdings" panose="05000000000000000000" pitchFamily="2" charset="2"/>
              <a:buChar char="§"/>
            </a:pPr>
            <a:r>
              <a:rPr lang="en-US" dirty="0"/>
              <a:t>Use the “?” character after selecting the property (this happens automatically). Use when chaining access to sub properties.</a:t>
            </a:r>
          </a:p>
          <a:p>
            <a:pPr lvl="1">
              <a:lnSpc>
                <a:spcPct val="100000"/>
              </a:lnSpc>
              <a:buFont typeface="Wingdings" panose="05000000000000000000" pitchFamily="2" charset="2"/>
              <a:buChar char="§"/>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coalesce(body('</a:t>
            </a:r>
            <a:r>
              <a:rPr kumimoji="0" lang="en-US" sz="2000"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pPr marL="0" indent="0">
              <a:buNone/>
            </a:pPr>
            <a:r>
              <a:rPr lang="en-US" dirty="0"/>
              <a:t>A few different classes of things you may need:</a:t>
            </a:r>
          </a:p>
          <a:p>
            <a:pPr lvl="1">
              <a:buFont typeface="Wingdings" panose="05000000000000000000" pitchFamily="2" charset="2"/>
              <a:buChar char="ü"/>
            </a:pPr>
            <a:r>
              <a:rPr lang="en-US" sz="2800" dirty="0"/>
              <a:t>Repeat an action over each list item</a:t>
            </a:r>
          </a:p>
          <a:p>
            <a:pPr lvl="1">
              <a:buFont typeface="Wingdings" panose="05000000000000000000" pitchFamily="2" charset="2"/>
              <a:buChar char="ü"/>
            </a:pPr>
            <a:r>
              <a:rPr lang="en-US" sz="2800" dirty="0"/>
              <a:t>Get a single item from a list</a:t>
            </a:r>
          </a:p>
          <a:p>
            <a:pPr lvl="1">
              <a:buFont typeface="Wingdings" panose="05000000000000000000" pitchFamily="2" charset="2"/>
              <a:buChar char="ü"/>
            </a:pPr>
            <a:r>
              <a:rPr lang="en-US" sz="2800" dirty="0"/>
              <a:t>Filter a list down</a:t>
            </a:r>
          </a:p>
          <a:p>
            <a:pPr lvl="1">
              <a:buFont typeface="Wingdings" panose="05000000000000000000" pitchFamily="2" charset="2"/>
              <a:buChar char="ü"/>
            </a:pPr>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123</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Jane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888</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Bob</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456</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Dave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buFont typeface="Wingdings" panose="05000000000000000000" pitchFamily="2" charset="2"/>
              <a:buChar char="ü"/>
            </a:pPr>
            <a:r>
              <a:rPr lang="en-US" dirty="0"/>
              <a:t>Automatically added when you try to use an output that’s part of a list</a:t>
            </a:r>
          </a:p>
          <a:p>
            <a:pPr>
              <a:lnSpc>
                <a:spcPct val="110000"/>
              </a:lnSpc>
              <a:buFont typeface="Wingdings" panose="05000000000000000000" pitchFamily="2" charset="2"/>
              <a:buChar char="ü"/>
            </a:pPr>
            <a:r>
              <a:rPr lang="en-US" dirty="0"/>
              <a:t>Destination step to repeats over every list item</a:t>
            </a:r>
          </a:p>
          <a:p>
            <a:pPr>
              <a:lnSpc>
                <a:spcPct val="110000"/>
              </a:lnSpc>
              <a:buFont typeface="Wingdings" panose="05000000000000000000" pitchFamily="2" charset="2"/>
              <a:buChar char="ü"/>
            </a:pPr>
            <a:r>
              <a:rPr lang="en-US" dirty="0"/>
              <a:t>If you do NOT want this, you can:</a:t>
            </a:r>
          </a:p>
          <a:p>
            <a:pPr lvl="1">
              <a:lnSpc>
                <a:spcPct val="110000"/>
              </a:lnSpc>
              <a:buFont typeface="Wingdings" panose="05000000000000000000" pitchFamily="2" charset="2"/>
              <a:buChar char="§"/>
            </a:pPr>
            <a:r>
              <a:rPr lang="en-US" dirty="0"/>
              <a:t>Get only one list item using an expression, or,</a:t>
            </a:r>
          </a:p>
          <a:p>
            <a:pPr lvl="1">
              <a:lnSpc>
                <a:spcPct val="110000"/>
              </a:lnSpc>
              <a:buFont typeface="Wingdings" panose="05000000000000000000" pitchFamily="2" charset="2"/>
              <a:buChar char="§"/>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2885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pPr>
              <a:buFont typeface="Wingdings" panose="05000000000000000000" pitchFamily="2" charset="2"/>
              <a:buChar char="ü"/>
            </a:pPr>
            <a:r>
              <a:rPr lang="en-US" dirty="0"/>
              <a:t>Use the first() expression to get the first item from a list</a:t>
            </a:r>
          </a:p>
          <a:p>
            <a:pPr>
              <a:buFont typeface="Wingdings" panose="05000000000000000000" pitchFamily="2" charset="2"/>
              <a:buChar char="ü"/>
            </a:pPr>
            <a:r>
              <a:rPr lang="en-US" dirty="0"/>
              <a:t>Use square brackets and a number (starts at 0) to get a certain item, for example [2]</a:t>
            </a:r>
          </a:p>
          <a:p>
            <a:pPr>
              <a:buFont typeface="Wingdings" panose="05000000000000000000" pitchFamily="2" charset="2"/>
              <a:buChar char="ü"/>
            </a:pPr>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If the array is a list of Strings, Numbers, Booleans </a:t>
            </a:r>
            <a:r>
              <a:rPr kumimoji="0" lang="en-US" sz="1961"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etc</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then the above expression can be used directly. However, if it is an array of objects, you will need to </a:t>
            </a:r>
            <a:r>
              <a:rPr kumimoji="0" lang="en-US" sz="1961"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use square brackets</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last(body('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')['value'][2]</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buFont typeface="Wingdings" panose="05000000000000000000" pitchFamily="2" charset="2"/>
              <a:buChar char="ü"/>
            </a:pPr>
            <a:r>
              <a:rPr lang="en-US" dirty="0"/>
              <a:t>Join – use join to get a simple list, for example, if you have a list of email addresses*</a:t>
            </a:r>
          </a:p>
          <a:p>
            <a:pPr>
              <a:lnSpc>
                <a:spcPct val="100000"/>
              </a:lnSpc>
              <a:buFont typeface="Wingdings" panose="05000000000000000000" pitchFamily="2" charset="2"/>
              <a:buChar char="ü"/>
            </a:pPr>
            <a:endParaRPr lang="en-US" dirty="0"/>
          </a:p>
          <a:p>
            <a:pPr>
              <a:lnSpc>
                <a:spcPct val="100000"/>
              </a:lnSpc>
              <a:buFont typeface="Wingdings" panose="05000000000000000000" pitchFamily="2" charset="2"/>
              <a:buChar char="ü"/>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You must have a list of strings, not a list of Objects. Use </a:t>
            </a:r>
            <a:r>
              <a:rPr kumimoji="0" lang="en-US" sz="1961"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Select</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buFont typeface="Wingdings" panose="05000000000000000000" pitchFamily="2" charset="2"/>
              <a:buChar char="ü"/>
            </a:pPr>
            <a:r>
              <a:rPr lang="en-US" dirty="0"/>
              <a:t>Ideally – have the connector do the filtering for you</a:t>
            </a:r>
          </a:p>
          <a:p>
            <a:pPr lvl="1">
              <a:lnSpc>
                <a:spcPct val="110000"/>
              </a:lnSpc>
              <a:buFont typeface="Wingdings" panose="05000000000000000000" pitchFamily="2" charset="2"/>
              <a:buChar char="§"/>
            </a:pPr>
            <a:r>
              <a:rPr lang="en-US" dirty="0"/>
              <a:t>Requires use of OData syntax and is limited. Read more </a:t>
            </a:r>
            <a:r>
              <a:rPr lang="en-US" dirty="0">
                <a:hlinkClick r:id="rId2"/>
              </a:rPr>
              <a:t>here</a:t>
            </a:r>
            <a:r>
              <a:rPr lang="en-US" dirty="0"/>
              <a:t>.</a:t>
            </a:r>
          </a:p>
          <a:p>
            <a:pPr>
              <a:lnSpc>
                <a:spcPct val="110000"/>
              </a:lnSpc>
              <a:buFont typeface="Wingdings" panose="05000000000000000000" pitchFamily="2" charset="2"/>
              <a:buChar char="ü"/>
            </a:pPr>
            <a:r>
              <a:rPr lang="en-US" dirty="0"/>
              <a:t>Built-in Flow action – </a:t>
            </a:r>
            <a:r>
              <a:rPr lang="en-US" i="1" dirty="0"/>
              <a:t>Filter array</a:t>
            </a:r>
          </a:p>
          <a:p>
            <a:pPr lvl="1">
              <a:lnSpc>
                <a:spcPct val="110000"/>
              </a:lnSpc>
              <a:buFont typeface="Wingdings" panose="05000000000000000000" pitchFamily="2" charset="2"/>
              <a:buChar char="§"/>
            </a:pPr>
            <a:r>
              <a:rPr lang="en-US" dirty="0"/>
              <a:t>Select the Array in the From field</a:t>
            </a:r>
          </a:p>
          <a:p>
            <a:pPr lvl="1">
              <a:lnSpc>
                <a:spcPct val="110000"/>
              </a:lnSpc>
              <a:buFont typeface="Wingdings" panose="05000000000000000000" pitchFamily="2" charset="2"/>
              <a:buChar char="§"/>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rPr>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strings, numbers,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booleans</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etc</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4C5A67"/>
                </a:solidFill>
                <a:effectLst/>
                <a:uLnTx/>
                <a:uFillTx/>
                <a:latin typeface="Calibri" panose="020F0502020204030204"/>
                <a:ea typeface="+mn-ea"/>
                <a:cs typeface="+mn-cs"/>
              </a:rPr>
              <a:t>Can hardcode a list – or – have the list be dynamic at runtime</a:t>
            </a:r>
            <a:endPar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Day2:Power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pPr>
              <a:buFont typeface="Wingdings" panose="05000000000000000000" pitchFamily="2" charset="2"/>
              <a:buChar char="ü"/>
            </a:pPr>
            <a:r>
              <a:rPr lang="en-US" dirty="0"/>
              <a:t>Run in sequence </a:t>
            </a:r>
          </a:p>
          <a:p>
            <a:pPr>
              <a:buFont typeface="Wingdings" panose="05000000000000000000" pitchFamily="2" charset="2"/>
              <a:buChar char="ü"/>
            </a:pPr>
            <a:r>
              <a:rPr lang="en-US" dirty="0"/>
              <a:t>Flow terminates once an error (failure or timeout) is encountered</a:t>
            </a:r>
          </a:p>
          <a:p>
            <a:pPr>
              <a:buFont typeface="Wingdings" panose="05000000000000000000" pitchFamily="2" charset="2"/>
              <a:buChar char="ü"/>
            </a:pPr>
            <a:r>
              <a:rPr lang="en-US" dirty="0"/>
              <a:t>Skipped means the previous action didn’t run </a:t>
            </a:r>
          </a:p>
          <a:p>
            <a:pPr>
              <a:buFont typeface="Wingdings" panose="05000000000000000000" pitchFamily="2" charset="2"/>
              <a:buChar char="ü"/>
            </a:pPr>
            <a:r>
              <a:rPr lang="en-US" dirty="0"/>
              <a:t>Summary: four possible states for an action:</a:t>
            </a:r>
          </a:p>
          <a:p>
            <a:pPr lvl="2">
              <a:buFont typeface="Wingdings" panose="05000000000000000000" pitchFamily="2" charset="2"/>
              <a:buChar char="§"/>
            </a:pPr>
            <a:r>
              <a:rPr lang="en-US" dirty="0"/>
              <a:t>	Succeeded</a:t>
            </a:r>
          </a:p>
          <a:p>
            <a:pPr lvl="2">
              <a:buFont typeface="Wingdings" panose="05000000000000000000" pitchFamily="2" charset="2"/>
              <a:buChar char="§"/>
            </a:pPr>
            <a:r>
              <a:rPr lang="en-US" dirty="0"/>
              <a:t>	Failed</a:t>
            </a:r>
          </a:p>
          <a:p>
            <a:pPr lvl="2">
              <a:buFont typeface="Wingdings" panose="05000000000000000000" pitchFamily="2" charset="2"/>
              <a:buChar char="§"/>
            </a:pPr>
            <a:r>
              <a:rPr lang="en-US" dirty="0"/>
              <a:t>	Timed out</a:t>
            </a:r>
          </a:p>
          <a:p>
            <a:pPr lvl="2">
              <a:buFont typeface="Wingdings" panose="05000000000000000000" pitchFamily="2" charset="2"/>
              <a:buChar char="§"/>
            </a:pPr>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3593053" y="4965295"/>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3343924" y="5373462"/>
            <a:ext cx="112292" cy="12344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3540763" y="4270128"/>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3080389" y="4683893"/>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689908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pPr>
              <a:buFont typeface="Wingdings" panose="05000000000000000000" pitchFamily="2" charset="2"/>
              <a:buChar char="ü"/>
            </a:pPr>
            <a:r>
              <a:rPr lang="en-US" dirty="0"/>
              <a:t>The “…” menu contains entry points to Settings and Configure run after</a:t>
            </a:r>
          </a:p>
          <a:p>
            <a:pPr>
              <a:buFont typeface="Wingdings" panose="05000000000000000000" pitchFamily="2" charset="2"/>
              <a:buChar char="ü"/>
            </a:pPr>
            <a:endParaRPr lang="en-US" dirty="0"/>
          </a:p>
          <a:p>
            <a:pPr>
              <a:buFont typeface="Wingdings" panose="05000000000000000000" pitchFamily="2" charset="2"/>
              <a:buChar char="ü"/>
            </a:pPr>
            <a:r>
              <a:rPr lang="en-US" dirty="0"/>
              <a:t>Settings lets you configure:</a:t>
            </a:r>
          </a:p>
          <a:p>
            <a:pPr>
              <a:buFont typeface="Wingdings" panose="05000000000000000000" pitchFamily="2" charset="2"/>
              <a:buChar char="ü"/>
            </a:pPr>
            <a:r>
              <a:rPr lang="en-US" dirty="0"/>
              <a:t>Async Actions</a:t>
            </a:r>
          </a:p>
          <a:p>
            <a:pPr>
              <a:buFont typeface="Wingdings" panose="05000000000000000000" pitchFamily="2" charset="2"/>
              <a:buChar char="ü"/>
            </a:pPr>
            <a:r>
              <a:rPr lang="en-US" dirty="0"/>
              <a:t>Timeout</a:t>
            </a:r>
          </a:p>
          <a:p>
            <a:pPr>
              <a:buFont typeface="Wingdings" panose="05000000000000000000" pitchFamily="2" charset="2"/>
              <a:buChar char="ü"/>
            </a:pPr>
            <a:r>
              <a:rPr lang="en-US" dirty="0"/>
              <a:t>Retry policy</a:t>
            </a:r>
          </a:p>
          <a:p>
            <a:pPr>
              <a:buFont typeface="Wingdings" panose="05000000000000000000" pitchFamily="2" charset="2"/>
              <a:buChar char="ü"/>
            </a:pPr>
            <a:r>
              <a:rPr lang="en-US" dirty="0"/>
              <a:t>Sequential</a:t>
            </a:r>
          </a:p>
          <a:p>
            <a:pPr>
              <a:buFont typeface="Wingdings" panose="05000000000000000000" pitchFamily="2" charset="2"/>
              <a:buChar char="ü"/>
            </a:pPr>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744261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pPr>
              <a:buFont typeface="Wingdings" panose="05000000000000000000" pitchFamily="2" charset="2"/>
              <a:buChar char="ü"/>
            </a:pPr>
            <a:r>
              <a:rPr lang="en-US" sz="2400" dirty="0"/>
              <a:t>Select the Run After </a:t>
            </a:r>
            <a:br>
              <a:rPr lang="en-US" sz="2400" dirty="0"/>
            </a:br>
            <a:r>
              <a:rPr lang="en-US" sz="2400" dirty="0"/>
              <a:t>option in the action menu</a:t>
            </a:r>
          </a:p>
          <a:p>
            <a:pPr lvl="1">
              <a:buFont typeface="Wingdings" panose="05000000000000000000" pitchFamily="2" charset="2"/>
              <a:buChar char="§"/>
            </a:pPr>
            <a:r>
              <a:rPr lang="en-US" sz="2400" dirty="0"/>
              <a:t>Choose which error conditions, </a:t>
            </a:r>
            <a:br>
              <a:rPr lang="en-US" sz="2400" dirty="0"/>
            </a:br>
            <a:r>
              <a:rPr lang="en-US" sz="2400" dirty="0"/>
              <a:t>the arrow will turn dotted red</a:t>
            </a:r>
          </a:p>
          <a:p>
            <a:endParaRPr lang="en-US" sz="2400" dirty="0"/>
          </a:p>
          <a:p>
            <a:pPr>
              <a:buFont typeface="Wingdings" panose="05000000000000000000" pitchFamily="2" charset="2"/>
              <a:buChar char="ü"/>
            </a:pPr>
            <a:r>
              <a:rPr lang="en-US" sz="2400" dirty="0"/>
              <a:t>Use parallels for errors that </a:t>
            </a:r>
            <a:br>
              <a:rPr lang="en-US" sz="2400" dirty="0"/>
            </a:br>
            <a:r>
              <a:rPr lang="en-US" sz="2400" dirty="0"/>
              <a:t>aren’t at the end of the flow</a:t>
            </a:r>
          </a:p>
          <a:p>
            <a:endParaRPr lang="en-US" sz="2400" dirty="0"/>
          </a:p>
          <a:p>
            <a:pPr>
              <a:buFont typeface="Wingdings" panose="05000000000000000000" pitchFamily="2" charset="2"/>
              <a:buChar char="ü"/>
            </a:pPr>
            <a:r>
              <a:rPr lang="en-US" sz="2400" dirty="0"/>
              <a:t>Retry policy by default handles transient failures</a:t>
            </a:r>
          </a:p>
          <a:p>
            <a:pPr lvl="1">
              <a:buFont typeface="Wingdings" panose="05000000000000000000" pitchFamily="2" charset="2"/>
              <a:buChar char="§"/>
            </a:pPr>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8740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pPr>
              <a:buFont typeface="Wingdings" panose="05000000000000000000" pitchFamily="2" charset="2"/>
              <a:buChar char="ü"/>
            </a:pPr>
            <a:r>
              <a:rPr lang="en-US" dirty="0"/>
              <a:t>For actions select  Add parallel branch from the      above the action</a:t>
            </a:r>
          </a:p>
          <a:p>
            <a:pPr>
              <a:buFont typeface="Wingdings" panose="05000000000000000000" pitchFamily="2" charset="2"/>
              <a:buChar char="ü"/>
            </a:pPr>
            <a:endParaRPr lang="en-US" dirty="0"/>
          </a:p>
          <a:p>
            <a:pPr>
              <a:buFont typeface="Wingdings" panose="05000000000000000000" pitchFamily="2" charset="2"/>
              <a:buChar char="ü"/>
            </a:pPr>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084608" y="1856118"/>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pPr>
              <a:buFont typeface="Wingdings" panose="05000000000000000000" pitchFamily="2" charset="2"/>
              <a:buChar char="ü"/>
            </a:pPr>
            <a:r>
              <a:rPr lang="en-US" i="1" dirty="0"/>
              <a:t>Do until </a:t>
            </a:r>
            <a:r>
              <a:rPr lang="en-US" dirty="0"/>
              <a:t>- actions that you want to repeat until  a condition is met</a:t>
            </a:r>
          </a:p>
          <a:p>
            <a:pPr lvl="1">
              <a:buFont typeface="Wingdings" panose="05000000000000000000" pitchFamily="2" charset="2"/>
              <a:buChar char="§"/>
            </a:pPr>
            <a:r>
              <a:rPr lang="en-US" i="1" dirty="0"/>
              <a:t>Do</a:t>
            </a:r>
            <a:r>
              <a:rPr lang="en-US" dirty="0"/>
              <a:t> something </a:t>
            </a:r>
            <a:r>
              <a:rPr lang="en-US" i="1" dirty="0"/>
              <a:t>until</a:t>
            </a:r>
            <a:r>
              <a:rPr lang="en-US" dirty="0"/>
              <a:t> condition</a:t>
            </a:r>
          </a:p>
          <a:p>
            <a:pPr lvl="2">
              <a:buFont typeface="Courier New" panose="02070309020205020404" pitchFamily="49" charset="0"/>
              <a:buChar char="o"/>
            </a:pPr>
            <a:r>
              <a:rPr lang="en-US" dirty="0"/>
              <a:t>i.e. </a:t>
            </a:r>
            <a:r>
              <a:rPr lang="en-US" i="1" dirty="0"/>
              <a:t>Do until </a:t>
            </a:r>
            <a:r>
              <a:rPr lang="en-US" dirty="0"/>
              <a:t>an approval is completed</a:t>
            </a:r>
          </a:p>
          <a:p>
            <a:pPr lvl="2">
              <a:buFont typeface="Courier New" panose="02070309020205020404" pitchFamily="49" charset="0"/>
              <a:buChar char="o"/>
            </a:pPr>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pPr>
              <a:buFont typeface="Wingdings" panose="05000000000000000000" pitchFamily="2" charset="2"/>
              <a:buChar char="ü"/>
            </a:pPr>
            <a:r>
              <a:rPr lang="en-US" dirty="0"/>
              <a:t>You can use this action to avoid nested </a:t>
            </a:r>
            <a:br>
              <a:rPr lang="en-US" dirty="0"/>
            </a:br>
            <a:r>
              <a:rPr lang="en-US" dirty="0"/>
              <a:t>conditions by ending in the middle</a:t>
            </a:r>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Flow Basics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Flow Templates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Decision Making with Flow</a:t>
            </a:r>
          </a:p>
          <a:p>
            <a:pPr marL="800100" lvl="1" indent="-342900" defTabSz="1955800">
              <a:spcBef>
                <a:spcPct val="0"/>
              </a:spcBef>
              <a:spcAft>
                <a:spcPct val="35000"/>
              </a:spcAft>
              <a:buFont typeface="Wingdings" panose="05000000000000000000" pitchFamily="2" charset="2"/>
              <a:buChar char="§"/>
              <a:defRPr/>
            </a:pPr>
            <a:r>
              <a:rPr lang="en-US" sz="2400" dirty="0">
                <a:solidFill>
                  <a:srgbClr val="2F2F2F"/>
                </a:solidFill>
              </a:rPr>
              <a:t>Conditions, Switches, Scope &amp; Context of Decision-Making Control Elements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Building Workflows with Power Automate</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Hands on Lab - Microsoft Flow</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pPr>
              <a:buFont typeface="Wingdings" panose="05000000000000000000" pitchFamily="2" charset="2"/>
              <a:buChar char="ü"/>
            </a:pPr>
            <a:r>
              <a:rPr lang="en-US" dirty="0"/>
              <a:t>Any “trigger” can be in </a:t>
            </a:r>
            <a:br>
              <a:rPr lang="en-US" dirty="0"/>
            </a:br>
            <a:r>
              <a:rPr lang="en-US" dirty="0"/>
              <a:t>the middle of a Flow as well</a:t>
            </a:r>
          </a:p>
          <a:p>
            <a:pPr lvl="1">
              <a:buFont typeface="Wingdings" panose="05000000000000000000" pitchFamily="2" charset="2"/>
              <a:buChar char="§"/>
            </a:pPr>
            <a:r>
              <a:rPr lang="en-US" dirty="0"/>
              <a:t>For example, create a flow </a:t>
            </a:r>
            <a:br>
              <a:rPr lang="en-US" dirty="0"/>
            </a:br>
            <a:r>
              <a:rPr lang="en-US" dirty="0"/>
              <a:t>that waits for a reply to a </a:t>
            </a:r>
            <a:br>
              <a:rPr lang="en-US" dirty="0"/>
            </a:br>
            <a:r>
              <a:rPr lang="en-US" dirty="0"/>
              <a:t>certain thread in the middle</a:t>
            </a:r>
          </a:p>
          <a:p>
            <a:pPr>
              <a:buFont typeface="Wingdings" panose="05000000000000000000" pitchFamily="2" charset="2"/>
              <a:buChar char="ü"/>
            </a:pPr>
            <a:r>
              <a:rPr lang="en-US" dirty="0"/>
              <a:t>You probably want to configure </a:t>
            </a:r>
            <a:br>
              <a:rPr lang="en-US" dirty="0"/>
            </a:br>
            <a:r>
              <a:rPr lang="en-US" dirty="0"/>
              <a:t>a Time Out and handle that case</a:t>
            </a:r>
          </a:p>
          <a:p>
            <a:pPr>
              <a:buFont typeface="Wingdings" panose="05000000000000000000" pitchFamily="2" charset="2"/>
              <a:buChar char="ü"/>
            </a:pPr>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4000" dirty="0"/>
              <a:t>Day 3 </a:t>
            </a:r>
            <a:r>
              <a:rPr lang="en-GB" sz="4000"/>
              <a:t>- Power Automate Project Scenarios</a:t>
            </a:r>
            <a:endParaRPr lang="en-AU" sz="4000" dirty="0"/>
          </a:p>
        </p:txBody>
      </p:sp>
    </p:spTree>
    <p:extLst>
      <p:ext uri="{BB962C8B-B14F-4D97-AF65-F5344CB8AC3E}">
        <p14:creationId xmlns:p14="http://schemas.microsoft.com/office/powerpoint/2010/main" val="1468006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2474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TotalTime>
  <Words>2498</Words>
  <Application>Microsoft Office PowerPoint</Application>
  <PresentationFormat>Widescreen</PresentationFormat>
  <Paragraphs>408</Paragraphs>
  <Slides>45</Slides>
  <Notes>17</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45</vt:i4>
      </vt:variant>
    </vt:vector>
  </HeadingPairs>
  <TitlesOfParts>
    <vt:vector size="66" baseType="lpstr">
      <vt:lpstr>Arial</vt:lpstr>
      <vt:lpstr>Arial Black</vt:lpstr>
      <vt:lpstr>Calibri</vt:lpstr>
      <vt:lpstr>Calibri Light</vt:lpstr>
      <vt:lpstr>Consolas</vt:lpstr>
      <vt:lpstr>Courier New</vt:lpstr>
      <vt:lpstr>Proxima Nova</vt:lpstr>
      <vt:lpstr>Proxima Nova Semibold</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1_Office Theme</vt:lpstr>
      <vt:lpstr>5-50203_Microsoft_Ignite_Template</vt:lpstr>
      <vt:lpstr>2_Office Theme</vt:lpstr>
      <vt:lpstr>PowerPoint Presentation</vt:lpstr>
      <vt:lpstr>Course Overview</vt:lpstr>
      <vt:lpstr>PowerPoint Presentation</vt:lpstr>
      <vt:lpstr>Agenda</vt:lpstr>
      <vt:lpstr>Where we come from </vt:lpstr>
      <vt:lpstr>Introduction</vt:lpstr>
      <vt:lpstr>What is Power Automate?</vt:lpstr>
      <vt:lpstr>PowerPoint Presentation</vt:lpstr>
      <vt:lpstr>Build your own flows in an easy to use visual designer</vt:lpstr>
      <vt:lpstr>Types of Flows</vt:lpstr>
      <vt:lpstr>Actions in flows</vt:lpstr>
      <vt:lpstr>Flowing data</vt:lpstr>
      <vt:lpstr>Data types and expressions</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Control flow and action settings</vt:lpstr>
      <vt:lpstr>Normal action execution</vt:lpstr>
      <vt:lpstr>Action settings</vt:lpstr>
      <vt:lpstr>Error handling</vt:lpstr>
      <vt:lpstr>Parallel execution</vt:lpstr>
      <vt:lpstr>Looping</vt:lpstr>
      <vt:lpstr>Terminate flows</vt:lpstr>
      <vt:lpstr>Asynchronous Actions</vt:lpstr>
      <vt:lpstr>PowerPoint Presentation</vt:lpstr>
      <vt:lpstr>PowerPoint Presentation</vt:lpstr>
      <vt:lpstr>PowerPoint Presentation</vt:lpstr>
      <vt:lpstr>Day 3 - Power Automate Project Scenarios</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74</cp:revision>
  <dcterms:created xsi:type="dcterms:W3CDTF">2020-02-12T12:44:10Z</dcterms:created>
  <dcterms:modified xsi:type="dcterms:W3CDTF">2020-05-10T19:34:05Z</dcterms:modified>
</cp:coreProperties>
</file>